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5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63135-16CD-4125-AC4A-C436D63FC7E1}" type="datetimeFigureOut">
              <a:rPr lang="it-IT" smtClean="0"/>
              <a:t>19/09/2022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2C27A-F87A-48BB-B56D-3B868CAC0F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27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14AD68-4F49-0BC2-56B8-D8A24656F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217DD5-3F49-8932-1206-B443C32BB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99D1AD-4BC5-04D7-FCA0-A190864D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7480-8BCB-4DEE-A8CB-8B2C783E184E}" type="datetime1">
              <a:rPr lang="it-IT" smtClean="0"/>
              <a:t>19/09/2022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6D107D-31B8-8E31-E53C-B282F840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703746-EF94-AAC2-F119-84F98011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04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734836-EFEC-C734-323B-ED226B77B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884C0B1-6FA6-2C86-998A-AB3B7FEBA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89074C-2838-4268-397E-2DA153AF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14CE-C927-4A63-819C-0B374EE5CF24}" type="datetime1">
              <a:rPr lang="it-IT" smtClean="0"/>
              <a:t>19/09/2022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F375F3-041E-813D-A37D-C6971604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E070A-09AB-496D-7407-5FBF472C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25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AE61E37-500C-29BE-4653-0AB023BA9B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88FE6D-D8A2-BC71-3333-E35793674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EF7660-8E31-609E-051C-DE8AA628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9D01-AC8D-43A7-8450-B14D46A1B660}" type="datetime1">
              <a:rPr lang="it-IT" smtClean="0"/>
              <a:t>19/09/2022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E9373E-3EE0-F486-5F3D-99269F7E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5E3724-33ED-2F0A-454C-193458EDB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01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7529F3-D14D-8504-8072-CE7F876B3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EA3068-4099-24FE-D977-754260D92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1B4D69-58C0-D176-62A7-56C46508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DBB8-0853-4398-8CB4-148712E2A847}" type="datetime1">
              <a:rPr lang="it-IT" smtClean="0"/>
              <a:t>19/09/2022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1DFE1C-5D0E-A600-7EA4-15F6816D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A3C6DF-F1BC-F02A-9073-DE3044CB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42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2374C-E2D0-ED5E-5AA3-33255877C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7AAAF0-A002-0568-65E8-BB48EB12C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E4DAB4-A0D3-CD26-6B14-5F536B96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685B-C1EC-430E-974C-8D923C8BC7CB}" type="datetime1">
              <a:rPr lang="it-IT" smtClean="0"/>
              <a:t>19/09/2022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47F79C-C8BB-24E6-85BC-CA5C46DE8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328038-7525-20A9-2918-A98EE87D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29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7D87C-AF81-A863-97A2-CC023525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5D882B-DCB9-FFD6-FEBA-0DF2590B3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05D532-EA27-6575-69ED-F6CA7A5EB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6E13B6-E53C-18D9-2AF7-1608B8FF7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F9C-2604-4E52-8DA5-0E4E7C0A23C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FC8EBC-580C-8F89-3E20-E6AC169B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C344A6-AA16-87D6-A5DC-1E5C7BEF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13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5142C-EFD7-5734-50E2-418300F73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523AFA-DE48-050F-B302-4159E8747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CFEEC6-5401-0B2D-B721-D5BE4EE1A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51BFFB4-FE75-2182-192C-FD736CFE7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039D0ED-D1A8-44FA-BC49-2331A271D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8B7C0A4-07D2-E44A-4B7A-232B4ED1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7B18-EE10-40E7-B2A5-A3239E5C5C0A}" type="datetime1">
              <a:rPr lang="it-IT" smtClean="0"/>
              <a:t>19/09/2022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71754A0-73D1-F792-0A87-CD5011CD8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EC5CAF-6E6A-DDC0-2D6B-99AB9F98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81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636913-E159-7778-C0CD-D0A208B0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068D26A-A909-0B87-B142-0A8E50A2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87B-D583-491F-B36C-F272B8CBF6AC}" type="datetime1">
              <a:rPr lang="it-IT" smtClean="0"/>
              <a:t>19/09/2022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EB29DA5-903F-4363-8C74-C0312E11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4CA6E53-C0A8-3546-B314-D1EE3E78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99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E091CEE-E3C7-AEDC-FC3A-AFB9191B7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67B-3431-4961-832A-FFA3C9BF14E0}" type="datetime1">
              <a:rPr lang="it-IT" smtClean="0"/>
              <a:t>19/09/2022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37A30F6-C5E4-C531-B14D-B01752C7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3EAF1C4-DFC9-E40D-25E0-20EAE984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65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734884-EE04-865D-78B8-DAA04F5D4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82503D-EF4C-DBEE-7B3F-9B79A895C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0C6E8B-A550-1AA0-B557-72FF5D0CE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45F899-3022-985E-35BF-D2105EA2E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263-F288-4A1E-BDEC-3691756BBD9A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FF7412-185F-A0C6-B243-03DCE75F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52AA36-8533-17F2-0602-44A0F0EB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32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D4676-C10F-4189-09D4-3C089862D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4FE0FF8-DDF4-F453-C2D0-EC495AFD7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AE3FAC-BBE4-EB0A-40FB-44E6FDE31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C351D3-FDA0-E00B-22F4-067BDF56A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EB25-8BED-4F2A-8D82-68F216C987F9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A6B8EA-E820-6BCF-B0DB-97EB65E61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3315FF-D8FC-CECD-9A0E-AFCC8AD4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10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153AA10-3634-A997-98D1-5CB1F24D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A55962-FFA5-12FF-D7F8-5871A7EDD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885AA0-FB57-626F-F035-60E60BB65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97472-D860-489A-BC3A-A05A34712CB8}" type="datetime1">
              <a:rPr lang="it-IT" smtClean="0"/>
              <a:t>19/09/2022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A25EEA-203E-DFC8-7EA7-861A1C824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8478FE-1797-1236-1533-63DFE974C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BBE8-6BC5-47ED-81BA-E74EA6587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83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iba.it/it/ricerca/dipartimenti/disaat/didattica/or/agror_i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E2C94-A340-5CE4-C519-33278CA4B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ELEMENTI DI MATEMATICA E STATISTICA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3B4564-A37A-677C-D310-E020C63D0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643047"/>
            <a:ext cx="9144000" cy="1655762"/>
          </a:xfrm>
        </p:spPr>
        <p:txBody>
          <a:bodyPr/>
          <a:lstStyle/>
          <a:p>
            <a:r>
              <a:rPr lang="it-IT" dirty="0"/>
              <a:t>A.A. 2022-2023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431499A-A653-946E-51BA-75DF86EDA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6097E7-FB12-36D6-089F-C67B2BC49419}"/>
              </a:ext>
            </a:extLst>
          </p:cNvPr>
          <p:cNvSpPr txBox="1"/>
          <p:nvPr/>
        </p:nvSpPr>
        <p:spPr>
          <a:xfrm>
            <a:off x="5115377" y="5929477"/>
            <a:ext cx="196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DONATO ROMANO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94F4EB8-1959-CFC8-235E-C27B96C023F1}"/>
              </a:ext>
            </a:extLst>
          </p:cNvPr>
          <p:cNvSpPr txBox="1"/>
          <p:nvPr/>
        </p:nvSpPr>
        <p:spPr>
          <a:xfrm>
            <a:off x="372517" y="829975"/>
            <a:ext cx="924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DIPARTIMENTO DI SCIENZE AGRO AMBIENTALI E TERRITORIALI</a:t>
            </a:r>
          </a:p>
        </p:txBody>
      </p:sp>
    </p:spTree>
    <p:extLst>
      <p:ext uri="{BB962C8B-B14F-4D97-AF65-F5344CB8AC3E}">
        <p14:creationId xmlns:p14="http://schemas.microsoft.com/office/powerpoint/2010/main" val="331303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LOGARITMI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10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A6FBEF8E-D1B9-121F-71D8-FD185BA3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a: </a:t>
            </a:r>
            <a:r>
              <a:rPr lang="it-IT" u="sng" dirty="0"/>
              <a:t>base del logaritmo</a:t>
            </a:r>
          </a:p>
          <a:p>
            <a:endParaRPr lang="it-IT" u="sng" dirty="0"/>
          </a:p>
          <a:p>
            <a:r>
              <a:rPr lang="it-IT" dirty="0"/>
              <a:t>b: </a:t>
            </a:r>
            <a:r>
              <a:rPr lang="it-IT" u="sng" dirty="0"/>
              <a:t>argomento del logaritmo</a:t>
            </a:r>
          </a:p>
          <a:p>
            <a:endParaRPr lang="it-IT" u="sng" dirty="0"/>
          </a:p>
          <a:p>
            <a:r>
              <a:rPr lang="it-IT" dirty="0"/>
              <a:t>c: </a:t>
            </a:r>
            <a:r>
              <a:rPr lang="it-IT" u="sng" dirty="0"/>
              <a:t>valore del logaritmo</a:t>
            </a:r>
            <a:br>
              <a:rPr lang="it-IT" u="sng" dirty="0"/>
            </a:br>
            <a:br>
              <a:rPr lang="it-IT" u="sng" dirty="0"/>
            </a:b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340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11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it-IT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func>
                  </m:oMath>
                </a14:m>
                <a:endParaRPr lang="it-IT" b="0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it-IT" b="0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𝑛𝑜𝑛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è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𝑑𝑒𝑓𝑖𝑛𝑖𝑡𝑜</m:t>
                    </m:r>
                  </m:oMath>
                </a14:m>
                <a:endParaRPr lang="it-IT" dirty="0"/>
              </a:p>
              <a:p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61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LOGARITMO NATURALE E DECIMALE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A6FBEF8E-D1B9-121F-71D8-FD185BA3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Spesso ci si ritrova a calcolare logaritmi aventi base </a:t>
            </a:r>
            <a:r>
              <a:rPr lang="it-IT" i="1" dirty="0"/>
              <a:t>e</a:t>
            </a:r>
            <a:r>
              <a:rPr lang="it-IT" dirty="0"/>
              <a:t>=2,718281..</a:t>
            </a:r>
            <a:br>
              <a:rPr lang="it-IT" dirty="0"/>
            </a:br>
            <a:r>
              <a:rPr lang="it-IT" dirty="0"/>
              <a:t>e base 10. Questi logaritmi possono essere scritti rispettivamente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                                          ln = log  = </a:t>
            </a:r>
            <a:r>
              <a:rPr lang="it-IT" dirty="0" err="1"/>
              <a:t>log</a:t>
            </a:r>
            <a:r>
              <a:rPr lang="it-IT" baseline="-25000" dirty="0" err="1"/>
              <a:t>e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                                          Log = log</a:t>
            </a:r>
            <a:r>
              <a:rPr lang="it-IT" baseline="-25000" dirty="0"/>
              <a:t>10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i="1" dirty="0"/>
              <a:t>e </a:t>
            </a:r>
            <a:r>
              <a:rPr lang="it-IT" dirty="0"/>
              <a:t>chiamato numero di Nepero</a:t>
            </a:r>
            <a:endParaRPr lang="it-IT" i="1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82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PROPRIETÀ DEI LOGARITMI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it-IT" dirty="0"/>
              </a:p>
              <a:p>
                <a:r>
                  <a:rPr lang="it-IT" dirty="0"/>
                  <a:t>Le proprietà dei logaritmi sono una serie di regole che permettono di semplificare il calcolo dei logaritmi. Inoltre consentono di riscrivere le operazioni tra logaritmi in una forma più semplice.</a:t>
                </a:r>
              </a:p>
              <a:p>
                <a:endParaRPr lang="it-IT" dirty="0"/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unc>
                          <m:func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it-IT" b="0" dirty="0"/>
                </a:br>
                <a:endParaRPr lang="it-IT" b="0" dirty="0"/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+ </m:t>
                    </m:r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r="-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82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PROPRIETÀ DEI LOGARITMI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𝑐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it-IT" dirty="0"/>
              </a:p>
              <a:p>
                <a:pPr marL="514350" indent="-514350">
                  <a:buFont typeface="+mj-lt"/>
                  <a:buAutoNum type="arabicPeriod" startAt="3"/>
                </a:pPr>
                <a:endParaRPr lang="it-IT" dirty="0"/>
              </a:p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it-IT" dirty="0"/>
                  <a:t> 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it-IT" dirty="0"/>
              </a:p>
              <a:p>
                <a:pPr marL="514350" indent="-514350">
                  <a:buFont typeface="+mj-lt"/>
                  <a:buAutoNum type="arabicPeriod" startAt="3"/>
                </a:pPr>
                <a:endParaRPr lang="it-IT" dirty="0"/>
              </a:p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it-IT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it-IT" dirty="0"/>
              </a:p>
              <a:p>
                <a:pPr marL="514350" indent="-514350">
                  <a:buFont typeface="+mj-lt"/>
                  <a:buAutoNum type="arabicPeriod" startAt="3"/>
                </a:pPr>
                <a:endParaRPr lang="it-IT" dirty="0"/>
              </a:p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)=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33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15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52009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it-IT" i="1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it-IT" i="1">
                          <a:latin typeface="Cambria Math" panose="02040503050406030204" pitchFamily="18" charset="0"/>
                        </a:rPr>
                        <m:t>+ </m:t>
                      </m:r>
                      <m:func>
                        <m:func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it-IT" dirty="0"/>
              </a:p>
              <a:p>
                <a:pPr marL="0" indent="0">
                  <a:buNone/>
                </a:pPr>
                <a:endParaRPr lang="it-IT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(75)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25 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it-IT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</m:d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=2+</m:t>
                    </m:r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+9</m:t>
                            </m:r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+9</m:t>
                            </m:r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func>
                      </m:e>
                    </m:func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52009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>
            <a:extLst>
              <a:ext uri="{FF2B5EF4-FFF2-40B4-BE49-F238E27FC236}">
                <a16:creationId xmlns:a16="http://schemas.microsoft.com/office/drawing/2014/main" id="{8A40A58D-C69A-8110-ACE2-044DC6BCC54F}"/>
              </a:ext>
            </a:extLst>
          </p:cNvPr>
          <p:cNvSpPr/>
          <p:nvPr/>
        </p:nvSpPr>
        <p:spPr>
          <a:xfrm>
            <a:off x="3291840" y="1589649"/>
            <a:ext cx="5500468" cy="9566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600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16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250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it-IT" dirty="0"/>
              </a:p>
              <a:p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125= </m:t>
                        </m:r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=3</m:t>
                            </m:r>
                            <m:func>
                              <m:func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𝐿𝑜𝑔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𝐿𝑜𝑔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𝐿𝑜𝑔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∙1=3</m:t>
                    </m:r>
                  </m:oMath>
                </a14:m>
                <a:endParaRPr lang="it-IT" b="0" dirty="0">
                  <a:ea typeface="Cambria Math" panose="02040503050406030204" pitchFamily="18" charset="0"/>
                </a:endParaRPr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2508"/>
                <a:ext cx="10515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tangolo 9">
            <a:extLst>
              <a:ext uri="{FF2B5EF4-FFF2-40B4-BE49-F238E27FC236}">
                <a16:creationId xmlns:a16="http://schemas.microsoft.com/office/drawing/2014/main" id="{64F0B927-8077-DC66-327E-A5D6D44042A5}"/>
              </a:ext>
            </a:extLst>
          </p:cNvPr>
          <p:cNvSpPr/>
          <p:nvPr/>
        </p:nvSpPr>
        <p:spPr>
          <a:xfrm>
            <a:off x="3896751" y="1637117"/>
            <a:ext cx="4543864" cy="9566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646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17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r>
                  <a:rPr lang="it-IT" b="0" dirty="0"/>
                  <a:t> 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it-IT" dirty="0"/>
                  <a:t> 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81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 −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81</m:t>
                            </m:r>
                          </m:e>
                        </m:d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=0 − 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br>
                  <a:rPr lang="it-IT" b="0" dirty="0"/>
                </a:br>
                <a:endParaRPr lang="it-IT" b="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it-IT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d>
                          <m:d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 + 3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 − 1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i="1">
                            <a:latin typeface="Cambria Math" panose="02040503050406030204" pitchFamily="18" charset="0"/>
                          </a:rPr>
                          <m:t> + 3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 − 1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) − </m:t>
                    </m:r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</m:func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tangolo 9">
            <a:extLst>
              <a:ext uri="{FF2B5EF4-FFF2-40B4-BE49-F238E27FC236}">
                <a16:creationId xmlns:a16="http://schemas.microsoft.com/office/drawing/2014/main" id="{66EC2FC0-9422-0DE2-DE41-156243F75A5B}"/>
              </a:ext>
            </a:extLst>
          </p:cNvPr>
          <p:cNvSpPr/>
          <p:nvPr/>
        </p:nvSpPr>
        <p:spPr>
          <a:xfrm>
            <a:off x="3824068" y="2162908"/>
            <a:ext cx="4543864" cy="9566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799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18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0" smtClean="0">
                                <a:latin typeface="Cambria Math" panose="02040503050406030204" pitchFamily="18" charset="0"/>
                              </a:rPr>
                              <m:t>                                                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it-IT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it-IT" b="0" dirty="0"/>
              </a:p>
              <a:p>
                <a:pPr marL="0" indent="0">
                  <a:buNone/>
                </a:pPr>
                <a:endParaRPr lang="it-IT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27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(81)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(81)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27</m:t>
                            </m:r>
                          </m:e>
                        </m:func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sSup>
                              <m:sSup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sSup>
                              <m:sSup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tangolo 9">
            <a:extLst>
              <a:ext uri="{FF2B5EF4-FFF2-40B4-BE49-F238E27FC236}">
                <a16:creationId xmlns:a16="http://schemas.microsoft.com/office/drawing/2014/main" id="{111DBC6A-4676-3DDD-9718-5EC526FFF26B}"/>
              </a:ext>
            </a:extLst>
          </p:cNvPr>
          <p:cNvSpPr/>
          <p:nvPr/>
        </p:nvSpPr>
        <p:spPr>
          <a:xfrm>
            <a:off x="3824068" y="1646238"/>
            <a:ext cx="4543864" cy="9566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991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19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t-IT" b="0" dirty="0"/>
                  <a:t>            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)=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it-IT" dirty="0"/>
                  <a:t> 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it-IT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it-IT" dirty="0"/>
              </a:p>
              <a:p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>
            <a:extLst>
              <a:ext uri="{FF2B5EF4-FFF2-40B4-BE49-F238E27FC236}">
                <a16:creationId xmlns:a16="http://schemas.microsoft.com/office/drawing/2014/main" id="{C8FEC9E3-14AB-AFEC-7631-DF2B8A065D6C}"/>
              </a:ext>
            </a:extLst>
          </p:cNvPr>
          <p:cNvSpPr/>
          <p:nvPr/>
        </p:nvSpPr>
        <p:spPr>
          <a:xfrm>
            <a:off x="3824068" y="1646238"/>
            <a:ext cx="4543864" cy="9566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34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63069-2E03-8551-6255-A2B6E285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DURATA CORSO: 24 ORE</a:t>
            </a:r>
          </a:p>
          <a:p>
            <a:endParaRPr lang="it-IT" dirty="0"/>
          </a:p>
          <a:p>
            <a:r>
              <a:rPr lang="it-IT" dirty="0"/>
              <a:t>LEZIONI FRONTALI ED ESERCITAZIONE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CALENDARIO LEZIONI</a:t>
            </a:r>
            <a:br>
              <a:rPr lang="it-IT" dirty="0"/>
            </a:br>
            <a:r>
              <a:rPr lang="it-IT" dirty="0">
                <a:hlinkClick r:id="rId2"/>
              </a:rPr>
              <a:t>https://www.uniba.it/it/ricerca/dipartimenti/disaat/didattica/or/agror_it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54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A6FBEF8E-D1B9-121F-71D8-FD185BA39F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9" name="Segnaposto contenuto 8" descr="Immagine che contiene testo&#10;&#10;Descrizione generata automaticamente">
            <a:extLst>
              <a:ext uri="{FF2B5EF4-FFF2-40B4-BE49-F238E27FC236}">
                <a16:creationId xmlns:a16="http://schemas.microsoft.com/office/drawing/2014/main" id="{C89DFB08-4A77-6006-0D2F-46681238F5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599" y="1612987"/>
            <a:ext cx="1946401" cy="4563976"/>
          </a:xfr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20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pic>
        <p:nvPicPr>
          <p:cNvPr id="11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1B73CDA0-0E69-E4DD-771B-61DE89F422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194" y="224023"/>
            <a:ext cx="1689211" cy="62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6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POTENZE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0263069-2E03-8551-6255-A2B6E2852A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72457"/>
                <a:ext cx="10515600" cy="4351338"/>
              </a:xfrm>
            </p:spPr>
            <p:txBody>
              <a:bodyPr/>
              <a:lstStyle/>
              <a:p>
                <a:r>
                  <a:rPr lang="it-IT" dirty="0"/>
                  <a:t>Le potenze sono moltiplicazioni ripetute, individuate da due numeri detti base ed esponente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… ∙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0263069-2E03-8551-6255-A2B6E2852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72457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FCA3E55D-3082-9C65-38FE-F0BA06F8970B}"/>
              </a:ext>
            </a:extLst>
          </p:cNvPr>
          <p:cNvSpPr/>
          <p:nvPr/>
        </p:nvSpPr>
        <p:spPr>
          <a:xfrm rot="5400000">
            <a:off x="5324621" y="2756304"/>
            <a:ext cx="548640" cy="241964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ysClr val="windowText" lastClr="00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EC3B227-BFE1-9E28-0F39-FAEF5BA21FDE}"/>
              </a:ext>
            </a:extLst>
          </p:cNvPr>
          <p:cNvSpPr txBox="1"/>
          <p:nvPr/>
        </p:nvSpPr>
        <p:spPr>
          <a:xfrm>
            <a:off x="5159461" y="4437548"/>
            <a:ext cx="87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n volte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5AC2B09A-C969-FA97-E102-08C138848F76}"/>
                  </a:ext>
                </a:extLst>
              </p:cNvPr>
              <p:cNvSpPr txBox="1"/>
              <p:nvPr/>
            </p:nvSpPr>
            <p:spPr>
              <a:xfrm>
                <a:off x="1197560" y="5158879"/>
                <a:ext cx="29412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t-IT" sz="2400" dirty="0"/>
                  <a:t> per definizione</a:t>
                </a:r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5AC2B09A-C969-FA97-E102-08C138848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560" y="5158879"/>
                <a:ext cx="2941208" cy="369332"/>
              </a:xfrm>
              <a:prstGeom prst="rect">
                <a:avLst/>
              </a:prstGeom>
              <a:blipFill>
                <a:blip r:embed="rId4"/>
                <a:stretch>
                  <a:fillRect l="-2484" t="-24590" r="-1242" b="-491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63E2E09-20F7-1C85-A2F4-C30AD99780D1}"/>
              </a:ext>
            </a:extLst>
          </p:cNvPr>
          <p:cNvSpPr txBox="1"/>
          <p:nvPr/>
        </p:nvSpPr>
        <p:spPr>
          <a:xfrm>
            <a:off x="926492" y="5158879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97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 CON POTENZE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0263069-2E03-8551-6255-A2B6E2852A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dirty="0"/>
                  <a:t>Sia </a:t>
                </a:r>
                <a:r>
                  <a:rPr lang="it-IT" b="1" dirty="0"/>
                  <a:t>R</a:t>
                </a:r>
                <a:r>
                  <a:rPr lang="it-IT" dirty="0"/>
                  <a:t> l’insieme dei numeri reali  e siano x, y, </a:t>
                </a:r>
                <a:r>
                  <a:rPr lang="el-GR" dirty="0"/>
                  <a:t>α</a:t>
                </a:r>
                <a:r>
                  <a:rPr lang="it-IT" dirty="0"/>
                  <a:t>, </a:t>
                </a:r>
                <a:r>
                  <a:rPr lang="el-GR" dirty="0"/>
                  <a:t>β</a:t>
                </a:r>
                <a:r>
                  <a:rPr lang="it-IT" dirty="0"/>
                  <a:t> elementi di </a:t>
                </a:r>
                <a:r>
                  <a:rPr lang="it-IT" b="1" dirty="0"/>
                  <a:t>R</a:t>
                </a:r>
                <a:br>
                  <a:rPr lang="it-IT" b="1" dirty="0"/>
                </a:br>
                <a:r>
                  <a:rPr lang="it-IT" dirty="0"/>
                  <a:t>x, y,</a:t>
                </a:r>
                <a:r>
                  <a:rPr lang="el-GR" dirty="0"/>
                  <a:t> α</a:t>
                </a:r>
                <a:r>
                  <a:rPr lang="it-IT" dirty="0"/>
                  <a:t>, </a:t>
                </a:r>
                <a:r>
                  <a:rPr lang="el-GR" dirty="0"/>
                  <a:t>β</a:t>
                </a:r>
                <a:r>
                  <a:rPr lang="it-IT" dirty="0"/>
                  <a:t>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it-IT" dirty="0"/>
                  <a:t> </a:t>
                </a:r>
                <a:r>
                  <a:rPr lang="it-IT" b="1" dirty="0"/>
                  <a:t>R</a:t>
                </a:r>
              </a:p>
              <a:p>
                <a:endParaRPr lang="it-IT" b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</m:den>
                    </m:f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b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it-IT" i="1">
                        <a:latin typeface="Cambria Math" panose="02040503050406030204" pitchFamily="18" charset="0"/>
                      </a:rPr>
                      <m:t>·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0263069-2E03-8551-6255-A2B6E2852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2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 CON POTENZE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0263069-2E03-8551-6255-A2B6E2852A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p>
                        </m:sSup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α</m:t>
                            </m:r>
                          </m:sup>
                        </m:sSup>
                      </m:den>
                    </m:f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0263069-2E03-8551-6255-A2B6E2852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5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4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0263069-2E03-8551-6255-A2B6E2852A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br>
                  <a:rPr lang="it-IT" dirty="0"/>
                </a:br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br>
                  <a:rPr lang="it-IT" dirty="0"/>
                </a:br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br>
                  <a:rPr lang="it-IT" dirty="0"/>
                </a:br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br>
                  <a:rPr lang="it-IT" b="0" dirty="0">
                    <a:ea typeface="Cambria Math" panose="02040503050406030204" pitchFamily="18" charset="0"/>
                  </a:rPr>
                </a:br>
                <a:endParaRPr lang="it-IT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</m:den>
                    </m:f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0263069-2E03-8551-6255-A2B6E2852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6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7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7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2792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3.2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br>
                  <a:rPr lang="it-IT" dirty="0"/>
                </a:br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101010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−19</m:t>
                        </m:r>
                      </m:sup>
                    </m:sSup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2792"/>
                <a:ext cx="10515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64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8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81</m:t>
                                    </m:r>
                                  </m:e>
                                </m:d>
                              </m:e>
                              <m:sup>
                                <m:f>
                                  <m:f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31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LOGARITMI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19/09/2022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9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dirty="0"/>
                  <a:t>Siano a e b due numeri reali, </a:t>
                </a:r>
                <a:r>
                  <a:rPr lang="it-IT" u="sng" dirty="0"/>
                  <a:t>entrambi positivi</a:t>
                </a:r>
                <a:r>
                  <a:rPr lang="it-IT" dirty="0"/>
                  <a:t> e con a≠1.</a:t>
                </a:r>
                <a:br>
                  <a:rPr lang="it-IT" dirty="0"/>
                </a:br>
                <a:r>
                  <a:rPr lang="it-IT" dirty="0"/>
                  <a:t>Si definisce logaritmo in base a di b</a:t>
                </a:r>
                <a:br>
                  <a:rPr lang="it-IT" dirty="0"/>
                </a:br>
                <a:r>
                  <a:rPr lang="it-IT" dirty="0"/>
                  <a:t>                                                </a:t>
                </a:r>
                <a:br>
                  <a:rPr lang="it-IT" dirty="0"/>
                </a:br>
                <a:r>
                  <a:rPr lang="it-IT" dirty="0"/>
                  <a:t>                 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il numero reale c che soddisfa la seguente uguaglianza</a:t>
                </a:r>
                <a:br>
                  <a:rPr lang="it-IT" dirty="0"/>
                </a:br>
                <a:r>
                  <a:rPr lang="it-IT" dirty="0"/>
                  <a:t>                                           </a:t>
                </a:r>
                <a:br>
                  <a:rPr lang="it-IT" dirty="0"/>
                </a:br>
                <a:r>
                  <a:rPr lang="it-IT" dirty="0"/>
                  <a:t>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6FBEF8E-D1B9-121F-71D8-FD185BA39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699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486</Words>
  <Application>Microsoft Office PowerPoint</Application>
  <PresentationFormat>Widescreen</PresentationFormat>
  <Paragraphs>192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Tema di Office</vt:lpstr>
      <vt:lpstr>ELEMENTI DI MATEMATICA E STATISTICA</vt:lpstr>
      <vt:lpstr>INFO</vt:lpstr>
      <vt:lpstr>POTENZE</vt:lpstr>
      <vt:lpstr>OPERAZIONI CON POTENZE</vt:lpstr>
      <vt:lpstr>OPERAZIONI CON POTENZE</vt:lpstr>
      <vt:lpstr>ESERCIZI</vt:lpstr>
      <vt:lpstr>ESERCIZI</vt:lpstr>
      <vt:lpstr>ESERCIZI</vt:lpstr>
      <vt:lpstr>LOGARITMI</vt:lpstr>
      <vt:lpstr>LOGARITMI</vt:lpstr>
      <vt:lpstr>ESEMPI</vt:lpstr>
      <vt:lpstr>LOGARITMO NATURALE E DECIMALE</vt:lpstr>
      <vt:lpstr>PROPRIETÀ DEI LOGARITMI</vt:lpstr>
      <vt:lpstr>PROPRIETÀ DEI LOGARITMI</vt:lpstr>
      <vt:lpstr>ESEMPI</vt:lpstr>
      <vt:lpstr>ESEMPI</vt:lpstr>
      <vt:lpstr>ESEMPI</vt:lpstr>
      <vt:lpstr>ESEMPI</vt:lpstr>
      <vt:lpstr>ESEMPI</vt:lpstr>
      <vt:lpstr>ESERCIZI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PRECORSO MATEMATICA E STATISTICA</dc:title>
  <dc:creator>Donato Romano</dc:creator>
  <cp:lastModifiedBy>Donato Romano</cp:lastModifiedBy>
  <cp:revision>39</cp:revision>
  <dcterms:created xsi:type="dcterms:W3CDTF">2022-09-14T11:10:28Z</dcterms:created>
  <dcterms:modified xsi:type="dcterms:W3CDTF">2022-09-19T06:57:31Z</dcterms:modified>
</cp:coreProperties>
</file>